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2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grandir Wide Medium" charset="1" panose="00000605000000000000"/>
      <p:regular r:id="rId10"/>
    </p:embeddedFont>
    <p:embeddedFont>
      <p:font typeface="Agrandir Wide Medium Bold" charset="1" panose="00000905000000000000"/>
      <p:regular r:id="rId11"/>
    </p:embeddedFont>
    <p:embeddedFont>
      <p:font typeface="Agrandir Wide Medium Italics" charset="1" panose="00000605000000000000"/>
      <p:regular r:id="rId12"/>
    </p:embeddedFont>
    <p:embeddedFont>
      <p:font typeface="Agrandir Wide Medium Bold Italics" charset="1" panose="00000905000000000000"/>
      <p:regular r:id="rId13"/>
    </p:embeddedFont>
    <p:embeddedFont>
      <p:font typeface="Now" charset="1" panose="00000500000000000000"/>
      <p:regular r:id="rId14"/>
    </p:embeddedFont>
    <p:embeddedFont>
      <p:font typeface="Now Bold" charset="1" panose="00000600000000000000"/>
      <p:regular r:id="rId15"/>
    </p:embeddedFont>
    <p:embeddedFont>
      <p:font typeface="Now Bold" charset="1" panose="00000800000000000000"/>
      <p:regular r:id="rId16"/>
    </p:embeddedFont>
    <p:embeddedFont>
      <p:font typeface="Now Bold Bold" charset="1" panose="00000A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notesMasters/notesMaster1.xml" Type="http://schemas.openxmlformats.org/officeDocument/2006/relationships/notesMaster"/><Relationship Id="rId43" Target="theme/theme2.xml" Type="http://schemas.openxmlformats.org/officeDocument/2006/relationships/theme"/><Relationship Id="rId44" Target="notesSlides/notesSlide1.xml" Type="http://schemas.openxmlformats.org/officeDocument/2006/relationships/notesSlide"/><Relationship Id="rId45" Target="notesSlides/notesSlide2.xml" Type="http://schemas.openxmlformats.org/officeDocument/2006/relationships/notesSlide"/><Relationship Id="rId46" Target="notesSlides/notesSlide3.xml" Type="http://schemas.openxmlformats.org/officeDocument/2006/relationships/notesSlide"/><Relationship Id="rId47" Target="notesSlides/notesSlide4.xml" Type="http://schemas.openxmlformats.org/officeDocument/2006/relationships/notesSlide"/><Relationship Id="rId48" Target="notesSlides/notesSlide5.xml" Type="http://schemas.openxmlformats.org/officeDocument/2006/relationships/notesSlide"/><Relationship Id="rId49" Target="notesSlides/notesSlide6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</a:p>
          <a:p>
            <a:r>
              <a:rPr lang="en-US"/>
              <a:t>Project Eureka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Antrenare 5 ore la un model cu 26M de parametri.</a:t>
            </a:r>
          </a:p>
          <a:p>
            <a:r>
              <a:rPr lang="en-US"/>
              <a:t>ResNet 101  44.6 M</a:t>
            </a:r>
          </a:p>
          <a:p>
            <a:r>
              <a:rPr lang="en-US"/>
              <a:t>ResNet 152 230 M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Masinile sunt detectate cu usurinta, putin fail in partea dreapta.</a:t>
            </a:r>
          </a:p>
          <a:p>
            <a:r>
              <a:rPr lang="en-US"/>
              <a:t>Clasele biker si pedestrian fiind slab reprezentate, sunt incurcate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exemplu pozitiv</a:t>
            </a:r>
          </a:p>
          <a:p>
            <a:r>
              <a:rPr lang="en-US"/>
              <a:t/>
            </a:r>
          </a:p>
          <a:p>
            <a:r>
              <a:rPr lang="en-US"/>
              <a:t>detecteaza masinile si pedestrian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Nici bun, nici rau</a:t>
            </a:r>
          </a:p>
          <a:p>
            <a:r>
              <a:rPr lang="en-US"/>
              <a:t>Detecteaza masini, dar nu pe cea din stanga mai blurata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exemplu mediocru</a:t>
            </a:r>
          </a:p>
          <a:p>
            <a:r>
              <a:rPr lang="en-US"/>
              <a:t>masina din dreapta este detectata de 2  ori, odata cu bounding box impartial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0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1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32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1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7892" t="427" r="0" b="427"/>
          <a:stretch>
            <a:fillRect/>
          </a:stretch>
        </p:blipFill>
        <p:spPr>
          <a:xfrm flipH="false" flipV="false" rot="5400000">
            <a:off x="2738184" y="-5638509"/>
            <a:ext cx="17012157" cy="1725922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04407" y="3780329"/>
            <a:ext cx="12726510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Agrandir Wide Medium Bold"/>
              </a:rPr>
              <a:t>Masina condusa autonom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407" y="7117470"/>
            <a:ext cx="12726510" cy="54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grandir Wide Medium Bold"/>
              </a:rPr>
              <a:t>Detectare de obiecte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05199" y="9134475"/>
            <a:ext cx="5189336" cy="54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grandir Wide Medium Bold"/>
              </a:rPr>
              <a:t>Crisan Sergiu Adrian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3617"/>
          <a:stretch>
            <a:fillRect/>
          </a:stretch>
        </p:blipFill>
        <p:spPr>
          <a:xfrm flipH="false" flipV="false" rot="-5400000">
            <a:off x="-3235584" y="219705"/>
            <a:ext cx="12582484" cy="1143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903374" y="1939419"/>
            <a:ext cx="9859940" cy="640816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38200"/>
            <a:ext cx="9322972" cy="310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000000"/>
                </a:solidFill>
                <a:latin typeface="Agrandir Wide Medium Bold"/>
              </a:rPr>
              <a:t>Separarea datasetului in train si test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0335" y="4381244"/>
            <a:ext cx="6759879" cy="166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9566" indent="-259783" lvl="1">
              <a:lnSpc>
                <a:spcPts val="3369"/>
              </a:lnSpc>
              <a:buFont typeface="Arial"/>
              <a:buChar char="•"/>
            </a:pPr>
            <a:r>
              <a:rPr lang="en-US" sz="2406">
                <a:solidFill>
                  <a:srgbClr val="000000"/>
                </a:solidFill>
                <a:latin typeface="Now"/>
              </a:rPr>
              <a:t>separarea setului de date se face stratificat, respectand distributia claselor</a:t>
            </a:r>
          </a:p>
          <a:p>
            <a:pPr marL="519566" indent="-259783" lvl="1">
              <a:lnSpc>
                <a:spcPts val="3369"/>
              </a:lnSpc>
              <a:buFont typeface="Arial"/>
              <a:buChar char="•"/>
            </a:pPr>
            <a:r>
              <a:rPr lang="en-US" sz="2406">
                <a:solidFill>
                  <a:srgbClr val="000000"/>
                </a:solidFill>
                <a:latin typeface="Now"/>
              </a:rPr>
              <a:t>80% date de train</a:t>
            </a:r>
          </a:p>
          <a:p>
            <a:pPr algn="l" marL="519566" indent="-259783" lvl="1">
              <a:lnSpc>
                <a:spcPts val="3369"/>
              </a:lnSpc>
              <a:buFont typeface="Arial"/>
              <a:buChar char="•"/>
            </a:pPr>
            <a:r>
              <a:rPr lang="en-US" sz="2406">
                <a:solidFill>
                  <a:srgbClr val="000000"/>
                </a:solidFill>
                <a:latin typeface="Now"/>
              </a:rPr>
              <a:t>20% date de validare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218" t="0" r="4544" b="0"/>
          <a:stretch>
            <a:fillRect/>
          </a:stretch>
        </p:blipFill>
        <p:spPr>
          <a:xfrm flipH="false" flipV="false" rot="0">
            <a:off x="5455382" y="2441411"/>
            <a:ext cx="16305327" cy="1684370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374808" y="2967037"/>
            <a:ext cx="13913025" cy="411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Medium Bold"/>
              </a:rPr>
              <a:t>Selectarea </a:t>
            </a:r>
          </a:p>
          <a:p>
            <a:pPr algn="ct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Agrandir Wide Medium Bold"/>
              </a:rPr>
              <a:t>modelului </a:t>
            </a:r>
          </a:p>
          <a:p>
            <a:pPr algn="ctr">
              <a:lnSpc>
                <a:spcPts val="10200"/>
              </a:lnSpc>
            </a:pPr>
            <a:r>
              <a:rPr lang="en-US" sz="8500">
                <a:solidFill>
                  <a:srgbClr val="FFFFFF"/>
                </a:solidFill>
                <a:latin typeface="Agrandir Wide Medium Bold"/>
              </a:rPr>
              <a:t>pentru antrenare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630" b="0"/>
          <a:stretch>
            <a:fillRect/>
          </a:stretch>
        </p:blipFill>
        <p:spPr>
          <a:xfrm flipH="false" flipV="false" rot="0">
            <a:off x="-4480556" y="408175"/>
            <a:ext cx="12183003" cy="116728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18613" y="1028700"/>
            <a:ext cx="10315383" cy="591670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81439" y="3939426"/>
            <a:ext cx="7848600" cy="259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model de ultima generatie pentru detectare de obiecte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functioneaza in 2 faze:</a:t>
            </a:r>
          </a:p>
          <a:p>
            <a:pPr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Region Proposal Network (RPN)</a:t>
            </a:r>
          </a:p>
          <a:p>
            <a:pPr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Fast R-RCNN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foloseste mecanismul "atentiei" : bounding-box-urile propuse in faza de RPN sunt date mai departe catre faza Fast R-CNN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38200"/>
            <a:ext cx="7543726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000000"/>
                </a:solidFill>
                <a:latin typeface="Agrandir Wide Medium Bold"/>
              </a:rPr>
              <a:t>Faster R-CNN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943721"/>
            <a:ext cx="7543726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</a:pPr>
            <a:r>
              <a:rPr lang="en-US" sz="3700">
                <a:solidFill>
                  <a:srgbClr val="000000"/>
                </a:solidFill>
                <a:latin typeface="Agrandir Wide Medium"/>
              </a:rPr>
              <a:t>RPN + Fast R-CNN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630" b="0"/>
          <a:stretch>
            <a:fillRect/>
          </a:stretch>
        </p:blipFill>
        <p:spPr>
          <a:xfrm flipH="false" flipV="false" rot="0">
            <a:off x="8241121" y="-3658254"/>
            <a:ext cx="12183003" cy="116728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402949"/>
            <a:ext cx="6083031" cy="50811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64874" y="5686634"/>
            <a:ext cx="6546857" cy="414434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1630" b="0"/>
          <a:stretch>
            <a:fillRect/>
          </a:stretch>
        </p:blipFill>
        <p:spPr>
          <a:xfrm flipH="false" flipV="false" rot="0">
            <a:off x="8393521" y="-3505854"/>
            <a:ext cx="12183003" cy="1167283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549309" y="2895884"/>
            <a:ext cx="8709991" cy="370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Region Proposal Network (RPN)</a:t>
            </a:r>
          </a:p>
          <a:p>
            <a:pPr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Now"/>
              </a:rPr>
              <a:t>propune anchor boxes de diferite marimi si aspecte</a:t>
            </a:r>
          </a:p>
          <a:p>
            <a:pPr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clasifica </a:t>
            </a:r>
            <a:r>
              <a:rPr lang="en-US" sz="2100">
                <a:solidFill>
                  <a:srgbClr val="000000"/>
                </a:solidFill>
                <a:latin typeface="Now"/>
              </a:rPr>
              <a:t>fiecare anchor in foreground sau background</a:t>
            </a:r>
          </a:p>
          <a:p>
            <a:pPr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Now"/>
              </a:rPr>
              <a:t>ajusteaza dimensiunea bounding-box-urilor propuse prin </a:t>
            </a:r>
            <a:r>
              <a:rPr lang="en-US" sz="2100">
                <a:solidFill>
                  <a:srgbClr val="000000"/>
                </a:solidFill>
                <a:latin typeface="Now Bold"/>
              </a:rPr>
              <a:t>regresie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Fast R-CNN</a:t>
            </a:r>
          </a:p>
          <a:p>
            <a:pPr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Now"/>
              </a:rPr>
              <a:t>extrage features prin RoIPool (Region of Interest Pooling) din fiecare anchore box propusa de catre RPN</a:t>
            </a:r>
          </a:p>
          <a:p>
            <a:pPr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Now"/>
              </a:rPr>
              <a:t>clasifica anchor boxes si ajusteaza bounding-box-urile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630" b="0"/>
          <a:stretch>
            <a:fillRect/>
          </a:stretch>
        </p:blipFill>
        <p:spPr>
          <a:xfrm flipH="false" flipV="false" rot="0">
            <a:off x="9268574" y="673219"/>
            <a:ext cx="12183003" cy="116728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50498" y="2129058"/>
            <a:ext cx="9600134" cy="602888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846775" y="3594873"/>
            <a:ext cx="6997983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model de ultima generatie pentru detectare de obiecte de la echipa de IA de la Facebook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contruit in PyTorch ( training se face pe GPU pentru viteza)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se importa ca o librarie in Python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parametri pre-antrenati: Faster R-CNN, R50 FPN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38200"/>
            <a:ext cx="7543726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000000"/>
                </a:solidFill>
                <a:latin typeface="Agrandir Wide Medium Bold"/>
              </a:rPr>
              <a:t>Detectron2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3617"/>
          <a:stretch>
            <a:fillRect/>
          </a:stretch>
        </p:blipFill>
        <p:spPr>
          <a:xfrm flipH="false" flipV="false" rot="5400000">
            <a:off x="-5406615" y="-3883516"/>
            <a:ext cx="14995432" cy="1362193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3649028"/>
            <a:ext cx="6199592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400">
                <a:solidFill>
                  <a:srgbClr val="FFFFFF"/>
                </a:solidFill>
                <a:latin typeface="Agrandir Wide Medium Bold"/>
              </a:rPr>
              <a:t>Antrenarea modelului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02068" y="1781599"/>
            <a:ext cx="1108479" cy="824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Agrandir Wide Medium Bold"/>
              </a:rPr>
              <a:t>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02068" y="4377796"/>
            <a:ext cx="1125997" cy="824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Agrandir Wide Medium Bold"/>
              </a:rPr>
              <a:t>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02068" y="6756136"/>
            <a:ext cx="1125997" cy="824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Agrandir Wide Medium Bold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5104" y="5668328"/>
            <a:ext cx="6642214" cy="455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Agrandir Wide Medium"/>
              </a:rPr>
              <a:t>mask_rcnn_R_50_FPN_3x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81025" y="1933575"/>
            <a:ext cx="6648324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Now Bold"/>
              </a:rPr>
              <a:t>Hiperparametri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Now"/>
              </a:rPr>
              <a:t>b</a:t>
            </a:r>
            <a:r>
              <a:rPr lang="en-US" sz="2100">
                <a:solidFill>
                  <a:srgbClr val="FFFFFF"/>
                </a:solidFill>
                <a:latin typeface="Now"/>
              </a:rPr>
              <a:t>atch_size = 2 imagini per iteratie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Now"/>
              </a:rPr>
              <a:t>max_iter = 50000 de iteratii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Now"/>
              </a:rPr>
              <a:t>nr de epoci, deducem: 50000*2/29800 = 3.3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Now"/>
              </a:rPr>
              <a:t>learning_rate = 0.0002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Now"/>
              </a:rPr>
              <a:t>optimizator = SGD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10976" y="4538787"/>
            <a:ext cx="6648324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Now Bold"/>
              </a:rPr>
              <a:t>Augmentari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Now"/>
              </a:rPr>
              <a:t>flip orizontal/vertical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Now"/>
              </a:rPr>
              <a:t>center crop 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Now"/>
              </a:rPr>
              <a:t>rezize la diferite rezolutii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66049" y="6908536"/>
            <a:ext cx="6678275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Now Bold"/>
              </a:rPr>
              <a:t>Timp de antrenament 18 ore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Now"/>
              </a:rPr>
              <a:t>GPU Nvidia v100 pe Google Colab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Now"/>
              </a:rPr>
              <a:t>checkpoint la 2500 pasi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5403" t="0" r="15403" b="3617"/>
          <a:stretch>
            <a:fillRect/>
          </a:stretch>
        </p:blipFill>
        <p:spPr>
          <a:xfrm flipH="false" flipV="false" rot="4783653">
            <a:off x="-262878" y="-2945296"/>
            <a:ext cx="12582484" cy="1651903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70005" y="1028700"/>
            <a:ext cx="10731641" cy="412967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028365" y="5314219"/>
            <a:ext cx="10490150" cy="411875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195354" y="214627"/>
            <a:ext cx="1309668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02"/>
              </a:lnSpc>
              <a:spcBef>
                <a:spcPct val="0"/>
              </a:spcBef>
            </a:pPr>
            <a:r>
              <a:rPr lang="en-US" sz="3418">
                <a:solidFill>
                  <a:srgbClr val="000000"/>
                </a:solidFill>
                <a:latin typeface="Agrandir Wide Medium Bold"/>
              </a:rPr>
              <a:t>Metrici pentru evaluarea performantei modelului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71406" y="771948"/>
            <a:ext cx="6514577" cy="283242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1052" y="3729385"/>
            <a:ext cx="6504931" cy="282823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71406" y="6900515"/>
            <a:ext cx="6504931" cy="282823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74886" y="3729385"/>
            <a:ext cx="6504931" cy="282823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74886" y="733988"/>
            <a:ext cx="6504931" cy="282823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74886" y="6900515"/>
            <a:ext cx="6504931" cy="282823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455667" y="110266"/>
            <a:ext cx="5894743" cy="62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02"/>
              </a:lnSpc>
              <a:spcBef>
                <a:spcPct val="0"/>
              </a:spcBef>
            </a:pPr>
            <a:r>
              <a:rPr lang="en-US" sz="3418">
                <a:solidFill>
                  <a:srgbClr val="000000"/>
                </a:solidFill>
                <a:latin typeface="Agrandir Wide Medium Bold"/>
              </a:rPr>
              <a:t>Curbe de invatare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46930" y="2260630"/>
            <a:ext cx="3929407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grandir Wide Medium"/>
              </a:rPr>
              <a:t>Fast  R-CNN class accuracy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79658" y="4672052"/>
            <a:ext cx="3929407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grandir Wide Medium"/>
              </a:rPr>
              <a:t>classification loss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79658" y="8205440"/>
            <a:ext cx="3929407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grandir Wide Medium"/>
              </a:rPr>
              <a:t>total loss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07866" y="1793773"/>
            <a:ext cx="3929407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grandir Wide Medium"/>
              </a:rPr>
              <a:t>RPN box regression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50411" y="4941570"/>
            <a:ext cx="3929407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grandir Wide Medium"/>
              </a:rPr>
              <a:t>RPN classification loss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78196" y="7208824"/>
            <a:ext cx="3929407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grandir Wide Medium"/>
              </a:rPr>
              <a:t>learning rate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53959" y="-156295"/>
            <a:ext cx="25817895" cy="10443295"/>
            <a:chOff x="0" y="0"/>
            <a:chExt cx="34423859" cy="1392439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6326" r="0" b="16038"/>
            <a:stretch>
              <a:fillRect/>
            </a:stretch>
          </p:blipFill>
          <p:spPr>
            <a:xfrm flipH="false" flipV="false" rot="0">
              <a:off x="0" y="208393"/>
              <a:ext cx="21516582" cy="13716000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11476723" y="1290878"/>
              <a:ext cx="22947137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79"/>
                </a:lnSpc>
              </a:pPr>
              <a:r>
                <a:rPr lang="en-US" sz="6399">
                  <a:solidFill>
                    <a:srgbClr val="FFFFFF"/>
                  </a:solidFill>
                  <a:latin typeface="Now Bold"/>
                </a:rPr>
                <a:t>Inferenta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1476723" y="-123825"/>
              <a:ext cx="22947137" cy="11777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grandir Wide Medium"/>
                </a:rPr>
                <a:t>Am </a:t>
              </a:r>
              <a:r>
                <a:rPr lang="en-US" sz="2400">
                  <a:solidFill>
                    <a:srgbClr val="FFFFFF"/>
                  </a:solidFill>
                  <a:latin typeface="Agrandir Wide Medium"/>
                </a:rPr>
                <a:t>aplicat inferenta pe </a:t>
              </a:r>
            </a:p>
            <a:p>
              <a:pPr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Agrandir Wide Medium"/>
                </a:rPr>
                <a:t>date reale obtinute din conversia unui video de la o camera de bord (pozele 3 &amp; 4)</a:t>
              </a:r>
            </a:p>
            <a:p>
              <a:pPr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Agrandir Wide Medium"/>
                </a:rPr>
                <a:t>date obtinute din conversia unui video din online ( pozele 1 &amp; 2)</a:t>
              </a:r>
            </a:p>
            <a:p>
              <a:pPr>
                <a:lnSpc>
                  <a:spcPts val="3359"/>
                </a:lnSpc>
              </a:pP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grandir Wide Medium Bold"/>
                </a:rPr>
                <a:t>FPS </a:t>
              </a:r>
              <a:r>
                <a:rPr lang="en-US" sz="2400">
                  <a:solidFill>
                    <a:srgbClr val="FFFFFF"/>
                  </a:solidFill>
                  <a:latin typeface="Agrandir Wide Medium"/>
                </a:rPr>
                <a:t>(Frames per second) este direct corelat cu </a:t>
              </a:r>
              <a:r>
                <a:rPr lang="en-US" sz="2400">
                  <a:solidFill>
                    <a:srgbClr val="FFFFFF"/>
                  </a:solidFill>
                  <a:latin typeface="Agrandir Wide Medium Bold"/>
                </a:rPr>
                <a:t>distanta de oprire</a:t>
              </a:r>
              <a:r>
                <a:rPr lang="en-US" sz="2400">
                  <a:solidFill>
                    <a:srgbClr val="FFFFFF"/>
                  </a:solidFill>
                  <a:latin typeface="Agrandir Wide Medium"/>
                </a:rPr>
                <a:t> in cazul unei masini autonome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grandir Wide Medium"/>
                </a:rPr>
                <a:t>Camera de 10 fps vs Camera de 30 fps : 15 metri diferenta de franare</a:t>
              </a:r>
            </a:p>
            <a:p>
              <a:pPr>
                <a:lnSpc>
                  <a:spcPts val="3359"/>
                </a:lnSpc>
              </a:pP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grandir Wide Medium"/>
                </a:rPr>
                <a:t>Modelul nostru detecteaza obiecte la </a:t>
              </a:r>
            </a:p>
            <a:p>
              <a:pPr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Agrandir Wide Medium"/>
                </a:rPr>
                <a:t>6.5 fps pentru 2592x1944</a:t>
              </a:r>
            </a:p>
            <a:p>
              <a:pPr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Agrandir Wide Medium"/>
                </a:rPr>
                <a:t>7.0 fps pentru 1920x1080</a:t>
              </a:r>
            </a:p>
            <a:p>
              <a:pPr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Agrandir Wide Medium"/>
                </a:rPr>
                <a:t>7.5 fps pentru 1280x720</a:t>
              </a:r>
            </a:p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grandir Wide Medium"/>
                </a:rPr>
                <a:t>In 10Dec2021 s-a publicat un model pe YOLOv4, care are viteza de inferenta de 58.47 fps</a:t>
              </a:r>
            </a:p>
            <a:p>
              <a:pPr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564322"/>
            <a:ext cx="7882467" cy="3194233"/>
            <a:chOff x="0" y="0"/>
            <a:chExt cx="10509956" cy="42589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0"/>
              <a:ext cx="10509956" cy="2781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FFFFFF"/>
                  </a:solidFill>
                  <a:latin typeface="Agrandir Wide Medium Bold"/>
                </a:rPr>
                <a:t>Subiecte de discutie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890129"/>
              <a:ext cx="10509956" cy="1368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Agrandir Wide Medium Bold"/>
                </a:rPr>
                <a:t>T</a:t>
              </a:r>
              <a:r>
                <a:rPr lang="en-US" sz="2799" u="none">
                  <a:solidFill>
                    <a:srgbClr val="FFFFFF"/>
                  </a:solidFill>
                  <a:latin typeface="Agrandir Wide Medium Bold"/>
                </a:rPr>
                <a:t>opicuri cheie </a:t>
              </a:r>
            </a:p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FFFFFF"/>
                  </a:solidFill>
                  <a:latin typeface="Agrandir Wide Medium Bold"/>
                </a:rPr>
                <a:t>cuprinse in aceasta prezentare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25750" t="79239" r="12632" b="1899"/>
          <a:stretch>
            <a:fillRect/>
          </a:stretch>
        </p:blipFill>
        <p:spPr>
          <a:xfrm flipH="false" flipV="false" rot="0">
            <a:off x="-228600" y="-275658"/>
            <a:ext cx="16686973" cy="481422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144000" y="2941320"/>
            <a:ext cx="8363778" cy="421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Now"/>
              </a:rPr>
              <a:t>Impactul social si de business al masinilor autonome</a:t>
            </a:r>
          </a:p>
          <a:p>
            <a:pPr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Now"/>
              </a:rPr>
              <a:t>Alegerea setului de date</a:t>
            </a:r>
          </a:p>
          <a:p>
            <a:pPr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Now"/>
              </a:rPr>
              <a:t>Analiza exploratorie a datelor</a:t>
            </a:r>
          </a:p>
          <a:p>
            <a:pPr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Now"/>
              </a:rPr>
              <a:t>Selectarea modelului pentru detectarea obiectelor</a:t>
            </a:r>
          </a:p>
          <a:p>
            <a:pPr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Now"/>
              </a:rPr>
              <a:t>Antrenarea modelului</a:t>
            </a:r>
          </a:p>
          <a:p>
            <a:pPr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Now"/>
              </a:rPr>
              <a:t>Inferenta</a:t>
            </a:r>
          </a:p>
          <a:p>
            <a:pPr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Now"/>
              </a:rPr>
              <a:t>Aspecte de imbunatatit in viitor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794914" y="0"/>
            <a:ext cx="13713795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778349" y="0"/>
            <a:ext cx="13713795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144315" y="1514475"/>
            <a:ext cx="5114985" cy="34007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1458307" y="4856103"/>
            <a:ext cx="18717607" cy="176413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39859" y="5309063"/>
            <a:ext cx="7087144" cy="88154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39859" y="5309063"/>
            <a:ext cx="7087144" cy="88154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48072" y="1887032"/>
            <a:ext cx="15104848" cy="620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 Bold"/>
              </a:rPr>
              <a:t>Modificari in distributia claselor</a:t>
            </a:r>
          </a:p>
          <a:p>
            <a:pPr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w"/>
              </a:rPr>
              <a:t>undersampling pentru clasa suprareprezentata</a:t>
            </a:r>
          </a:p>
          <a:p>
            <a:pPr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sz="2400">
                <a:solidFill>
                  <a:srgbClr val="000000"/>
                </a:solidFill>
                <a:latin typeface="Now"/>
              </a:rPr>
              <a:t>impainting ("stergem" masini din imagini)</a:t>
            </a:r>
          </a:p>
          <a:p>
            <a:pPr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w"/>
              </a:rPr>
              <a:t>oversampling pentru clasele subreprezentate, augmentari "copy-paste"</a:t>
            </a:r>
          </a:p>
          <a:p>
            <a:pPr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sz="2400">
                <a:solidFill>
                  <a:srgbClr val="000000"/>
                </a:solidFill>
                <a:latin typeface="Now"/>
              </a:rPr>
              <a:t>multiplicarea obiectelor rare dintr-o imagine</a:t>
            </a:r>
          </a:p>
          <a:p>
            <a:pPr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sz="2400">
                <a:solidFill>
                  <a:srgbClr val="000000"/>
                </a:solidFill>
                <a:latin typeface="Now"/>
              </a:rPr>
              <a:t>augmentari ale imaginilor in care avem clase rare (crop, rotate)</a:t>
            </a:r>
          </a:p>
          <a:p>
            <a:pPr>
              <a:lnSpc>
                <a:spcPts val="3359"/>
              </a:lnSpc>
            </a:pP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 Bold"/>
              </a:rPr>
              <a:t>Backbone-uri mai performante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w"/>
              </a:rPr>
              <a:t>                                       folosit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 Bold"/>
              </a:rPr>
              <a:t>Unitati computationale mai puternice</a:t>
            </a:r>
          </a:p>
          <a:p>
            <a:pPr>
              <a:lnSpc>
                <a:spcPts val="3359"/>
              </a:lnSpc>
            </a:pP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 Bold"/>
              </a:rPr>
              <a:t>Marirea setului de date</a:t>
            </a:r>
          </a:p>
          <a:p>
            <a:pPr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w"/>
              </a:rPr>
              <a:t>adaugare Road Sign Detection dataset ( 877 imagini cu 4 clase de indicatori rutieri)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3352" y="352425"/>
            <a:ext cx="7740158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grandir Wide Medium Bold"/>
              </a:rPr>
              <a:t>Imbunatatiri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17" t="16326" r="217" b="0"/>
          <a:stretch>
            <a:fillRect/>
          </a:stretch>
        </p:blipFill>
        <p:spPr>
          <a:xfrm flipH="false" flipV="false" rot="-10800000">
            <a:off x="6488755" y="0"/>
            <a:ext cx="12987406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99133" y="2548319"/>
            <a:ext cx="42013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Now Bold"/>
              </a:rPr>
              <a:t>Multumesc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99133" y="5133975"/>
            <a:ext cx="42013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Now Bold"/>
              </a:rPr>
              <a:t>Intrebari?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15218" r="0" b="3432"/>
          <a:stretch>
            <a:fillRect/>
          </a:stretch>
        </p:blipFill>
        <p:spPr>
          <a:xfrm flipH="false" flipV="false" rot="0">
            <a:off x="-5489845" y="-4273439"/>
            <a:ext cx="13830696" cy="1060427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806628" y="1073483"/>
            <a:ext cx="12674744" cy="8140035"/>
            <a:chOff x="0" y="0"/>
            <a:chExt cx="16899658" cy="1085338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0"/>
              <a:ext cx="16899658" cy="4076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000000"/>
                  </a:solidFill>
                  <a:latin typeface="Agrandir Wide Medium Bold"/>
                </a:rPr>
                <a:t>Impactul social si de business al masinilor autonome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740235"/>
              <a:ext cx="16899658" cy="6113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Now"/>
                </a:rPr>
                <a:t>Primele experimente ce vizeaza autonomia masinilor au inceput inca din 1920. </a:t>
              </a:r>
            </a:p>
            <a:p>
              <a:pPr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Now"/>
                </a:rPr>
                <a:t> finantari de 749 milioane de euro. 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Now Bold"/>
                </a:rPr>
                <a:t>Beneficii:</a:t>
              </a:r>
            </a:p>
            <a:p>
              <a:pPr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Now Bold"/>
                </a:rPr>
                <a:t>reducerea numarului de accidente</a:t>
              </a:r>
            </a:p>
            <a:p>
              <a:pPr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Now"/>
                </a:rPr>
                <a:t>asigurarea unui </a:t>
              </a:r>
              <a:r>
                <a:rPr lang="en-US" sz="2400">
                  <a:solidFill>
                    <a:srgbClr val="000000"/>
                  </a:solidFill>
                  <a:latin typeface="Now Bold"/>
                </a:rPr>
                <a:t>confort sporit</a:t>
              </a:r>
              <a:r>
                <a:rPr lang="en-US" sz="2400">
                  <a:solidFill>
                    <a:srgbClr val="000000"/>
                  </a:solidFill>
                  <a:latin typeface="Now"/>
                </a:rPr>
                <a:t> pe perioada calatoriei</a:t>
              </a:r>
            </a:p>
            <a:p>
              <a:pPr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Now"/>
                </a:rPr>
                <a:t>car sharing</a:t>
              </a:r>
            </a:p>
            <a:p>
              <a:pPr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Now"/>
                </a:rPr>
                <a:t>o mai buna gestionare a traficului </a:t>
              </a:r>
            </a:p>
            <a:p>
              <a:pPr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Now"/>
                </a:rPr>
                <a:t>nu va mai fi nevoie de permis de conducere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Now Bold"/>
                </a:rPr>
                <a:t>A</a:t>
              </a:r>
              <a:r>
                <a:rPr lang="en-US" sz="2400">
                  <a:solidFill>
                    <a:srgbClr val="000000"/>
                  </a:solidFill>
                  <a:latin typeface="Now Bold"/>
                </a:rPr>
                <a:t>specte negative</a:t>
              </a:r>
              <a:r>
                <a:rPr lang="en-US" sz="2400">
                  <a:solidFill>
                    <a:srgbClr val="000000"/>
                  </a:solidFill>
                  <a:latin typeface="Now"/>
                </a:rPr>
                <a:t>: </a:t>
              </a:r>
            </a:p>
            <a:p>
              <a:pPr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Now"/>
                </a:rPr>
                <a:t>identificarea vinovatilor in caz de accident, software hacking, lipsa placerii de a conduce, aspectul masinilor se va schimba (disparitia parbrizului)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400000">
            <a:off x="9983017" y="-4761724"/>
            <a:ext cx="12190366" cy="1158084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9881195" cy="3119317"/>
            <a:chOff x="0" y="0"/>
            <a:chExt cx="13174926" cy="41590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0"/>
              <a:ext cx="13174926" cy="2781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Agrandir Wide Medium Bold"/>
                </a:rPr>
                <a:t>Setul</a:t>
              </a:r>
            </a:p>
            <a:p>
              <a:pPr algn="l" marL="0" indent="0" lvl="0">
                <a:lnSpc>
                  <a:spcPts val="7680"/>
                </a:lnSpc>
                <a:spcBef>
                  <a:spcPct val="0"/>
                </a:spcBef>
              </a:pPr>
              <a:r>
                <a:rPr lang="en-US" sz="6400">
                  <a:solidFill>
                    <a:srgbClr val="000000"/>
                  </a:solidFill>
                  <a:latin typeface="Agrandir Wide Medium Bold"/>
                </a:rPr>
                <a:t>de date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790242"/>
              <a:ext cx="13174926" cy="1368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Agrandir Wide Medium"/>
                </a:rPr>
                <a:t>Udacy Self Driving Car Dataset, fixed-small</a:t>
              </a:r>
            </a:p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Agrandir Wide Medium"/>
                </a:rPr>
                <a:t>de la Roboflow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661532" y="6303419"/>
            <a:ext cx="4472839" cy="2016125"/>
            <a:chOff x="0" y="0"/>
            <a:chExt cx="5963785" cy="268816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42875"/>
              <a:ext cx="5963785" cy="1365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Agrandir Wide Medium Bold"/>
                </a:rPr>
                <a:t>Foarte multe </a:t>
              </a:r>
            </a:p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Agrandir Wide Medium Bold"/>
                </a:rPr>
                <a:t>imagini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21061"/>
              <a:ext cx="5963785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Now"/>
                </a:rPr>
                <a:t>29.800 de imagini disponibile la rezolutiile 1920x1200 sau </a:t>
              </a:r>
              <a:r>
                <a:rPr lang="en-US" sz="2100">
                  <a:solidFill>
                    <a:srgbClr val="000000"/>
                  </a:solidFill>
                  <a:latin typeface="Now Bold"/>
                </a:rPr>
                <a:t>512x512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988543" y="6303419"/>
            <a:ext cx="4310914" cy="1520275"/>
            <a:chOff x="0" y="0"/>
            <a:chExt cx="5747885" cy="202703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23825"/>
              <a:ext cx="5747885" cy="687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Agrandir Wide Medium Bold"/>
                </a:rPr>
                <a:t>Anotari calitative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62127"/>
              <a:ext cx="5747885" cy="9649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Now"/>
                </a:rPr>
                <a:t>194.526 de anotari revizuite de catre Roboflow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19604" y="6303419"/>
            <a:ext cx="4310914" cy="2261576"/>
            <a:chOff x="0" y="0"/>
            <a:chExt cx="5747885" cy="301543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23825"/>
              <a:ext cx="5747885" cy="687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Agrandir Wide Medium Bold"/>
                </a:rPr>
                <a:t>Open source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62127"/>
              <a:ext cx="5747885" cy="1953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Now"/>
                </a:rPr>
                <a:t>Datele sunt accesibile tuturor, anotarile sunt disponibile in 16 formate, exista versiunea down-sized a imaginilor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31848" y="6049841"/>
            <a:ext cx="2702757" cy="1940153"/>
            <a:chOff x="0" y="0"/>
            <a:chExt cx="3603676" cy="258687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23825"/>
              <a:ext cx="3603676" cy="682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6147FF"/>
                  </a:solidFill>
                  <a:latin typeface="Agrandir Wide Medium Bold"/>
                </a:rPr>
                <a:t>Pasul</a:t>
              </a:r>
              <a:r>
                <a:rPr lang="en-US" sz="2799">
                  <a:solidFill>
                    <a:srgbClr val="6147FF"/>
                  </a:solidFill>
                  <a:latin typeface="Agrandir Wide Medium Bold"/>
                </a:rPr>
                <a:t> 2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30301"/>
              <a:ext cx="3603676" cy="1656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Now"/>
                </a:rPr>
                <a:t> Verificarea</a:t>
              </a:r>
            </a:p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Now"/>
                </a:rPr>
                <a:t>distributiei 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ow"/>
                </a:rPr>
                <a:t>ariilor.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3950" y="6049841"/>
            <a:ext cx="2445898" cy="1940153"/>
            <a:chOff x="0" y="0"/>
            <a:chExt cx="3261198" cy="25868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23825"/>
              <a:ext cx="3261198" cy="682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6147FF"/>
                  </a:solidFill>
                  <a:latin typeface="Agrandir Wide Medium Bold"/>
                </a:rPr>
                <a:t>Pasul</a:t>
              </a:r>
              <a:r>
                <a:rPr lang="en-US" sz="2799">
                  <a:solidFill>
                    <a:srgbClr val="6147FF"/>
                  </a:solidFill>
                  <a:latin typeface="Agrandir Wide Medium Bold"/>
                </a:rPr>
                <a:t> 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30301"/>
              <a:ext cx="3261198" cy="1656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ow"/>
                </a:rPr>
                <a:t>Verificarea distributiei claselor.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19046" y="6049841"/>
            <a:ext cx="2459408" cy="1940153"/>
            <a:chOff x="0" y="0"/>
            <a:chExt cx="3279211" cy="258687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23825"/>
              <a:ext cx="3279211" cy="682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6147FF"/>
                  </a:solidFill>
                  <a:latin typeface="Agrandir Wide Medium Bold"/>
                </a:rPr>
                <a:t>Pasul</a:t>
              </a:r>
              <a:r>
                <a:rPr lang="en-US" sz="2799">
                  <a:solidFill>
                    <a:srgbClr val="6147FF"/>
                  </a:solidFill>
                  <a:latin typeface="Agrandir Wide Medium Bold"/>
                </a:rPr>
                <a:t> 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30301"/>
              <a:ext cx="3279211" cy="1656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ow"/>
                </a:rPr>
                <a:t>Verificarea distributiei aspectului.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66418" y="6049841"/>
            <a:ext cx="2680634" cy="1940153"/>
            <a:chOff x="0" y="0"/>
            <a:chExt cx="3574179" cy="258687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23825"/>
              <a:ext cx="3574179" cy="682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6147FF"/>
                  </a:solidFill>
                  <a:latin typeface="Agrandir Wide Medium Bold"/>
                </a:rPr>
                <a:t>Pasul </a:t>
              </a:r>
              <a:r>
                <a:rPr lang="en-US" sz="2800">
                  <a:solidFill>
                    <a:srgbClr val="6147FF"/>
                  </a:solidFill>
                  <a:latin typeface="Agrandir Wide Medium Bold"/>
                </a:rPr>
                <a:t>4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30301"/>
              <a:ext cx="3574179" cy="1656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ow"/>
                </a:rPr>
                <a:t>Separarea setului in date de train si date de test</a:t>
              </a:r>
              <a:r>
                <a:rPr lang="en-US" sz="2400">
                  <a:solidFill>
                    <a:srgbClr val="FFFFFF"/>
                  </a:solidFill>
                  <a:latin typeface="Now"/>
                </a:rPr>
                <a:t>.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rcRect l="0" t="25268" r="1409" b="136"/>
          <a:stretch>
            <a:fillRect/>
          </a:stretch>
        </p:blipFill>
        <p:spPr>
          <a:xfrm flipH="false" flipV="false" rot="0">
            <a:off x="10067925" y="-8764931"/>
            <a:ext cx="18621375" cy="13279088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28700" y="1648847"/>
            <a:ext cx="11515725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Agrandir Wide Medium Bold"/>
              </a:rPr>
              <a:t>Analiza exploratorie </a:t>
            </a:r>
          </a:p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400">
                <a:solidFill>
                  <a:srgbClr val="FFFFFF"/>
                </a:solidFill>
                <a:latin typeface="Agrandir Wide Medium Bold"/>
              </a:rPr>
              <a:t>a datelor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23950" y="5016705"/>
            <a:ext cx="17164050" cy="253591"/>
            <a:chOff x="0" y="0"/>
            <a:chExt cx="22885400" cy="338121"/>
          </a:xfrm>
        </p:grpSpPr>
        <p:sp>
          <p:nvSpPr>
            <p:cNvPr name="AutoShape 17" id="17"/>
            <p:cNvSpPr/>
            <p:nvPr/>
          </p:nvSpPr>
          <p:spPr>
            <a:xfrm rot="0">
              <a:off x="169060" y="156360"/>
              <a:ext cx="22716340" cy="0"/>
            </a:xfrm>
            <a:prstGeom prst="line">
              <a:avLst/>
            </a:prstGeom>
            <a:ln cap="rnd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8" id="18"/>
            <p:cNvGrpSpPr/>
            <p:nvPr/>
          </p:nvGrpSpPr>
          <p:grpSpPr>
            <a:xfrm rot="5423755">
              <a:off x="1156" y="1156"/>
              <a:ext cx="335808" cy="335808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5423755">
              <a:off x="4278354" y="1156"/>
              <a:ext cx="335808" cy="335808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5423755">
              <a:off x="13524447" y="1156"/>
              <a:ext cx="335808" cy="335808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5423755">
              <a:off x="8927951" y="1156"/>
              <a:ext cx="335808" cy="335808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3617"/>
          <a:stretch>
            <a:fillRect/>
          </a:stretch>
        </p:blipFill>
        <p:spPr>
          <a:xfrm flipH="false" flipV="false" rot="5400000">
            <a:off x="-2189228" y="3039746"/>
            <a:ext cx="5537767" cy="503053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283128" y="1306471"/>
            <a:ext cx="12804369" cy="571271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45761" y="543171"/>
            <a:ext cx="5805137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000000"/>
                </a:solidFill>
                <a:latin typeface="Agrandir Wide Medium Bold"/>
              </a:rPr>
              <a:t>Distributia claselor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5761" y="7398777"/>
            <a:ext cx="16199242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Setul de date este foarte dezechilibrat</a:t>
            </a:r>
          </a:p>
          <a:p>
            <a:pPr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w"/>
              </a:rPr>
              <a:t>clasa "car" este suprareprezentata (127.865 de obiecte)</a:t>
            </a:r>
          </a:p>
          <a:p>
            <a:pPr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w"/>
              </a:rPr>
              <a:t>clasa </a:t>
            </a:r>
            <a:r>
              <a:rPr lang="en-US" sz="2400">
                <a:solidFill>
                  <a:srgbClr val="000000"/>
                </a:solidFill>
                <a:latin typeface="Now"/>
              </a:rPr>
              <a:t>"trafficLight-YellowLeft" este subreprezentata ( 28 de obiecte)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Din aceasta cauza, modelul va detecta cu usurinta clasa masinilor, pe cand la celelalte obiecte va avea dificultati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3617"/>
          <a:stretch>
            <a:fillRect/>
          </a:stretch>
        </p:blipFill>
        <p:spPr>
          <a:xfrm flipH="false" flipV="false" rot="5400000">
            <a:off x="15221299" y="5002847"/>
            <a:ext cx="5537767" cy="503053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65862" y="1705221"/>
            <a:ext cx="8879520" cy="597907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345383" y="1705221"/>
            <a:ext cx="8938915" cy="597907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45761" y="8236977"/>
            <a:ext cx="16199242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distributia ariilor inainte si dupa stergerea anotarilor in care avem doar clasa "car"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eliminarea din dataset a imaginilor care contin doar clasa suprareprezentata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69214" y="342736"/>
            <a:ext cx="1525191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96"/>
              </a:lnSpc>
            </a:pPr>
            <a:r>
              <a:rPr lang="en-US" sz="4830">
                <a:solidFill>
                  <a:srgbClr val="000000"/>
                </a:solidFill>
                <a:latin typeface="Agrandir Wide Medium Bold"/>
              </a:rPr>
              <a:t>Eliminarea din clasa suprareprezentata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3617"/>
          <a:stretch>
            <a:fillRect/>
          </a:stretch>
        </p:blipFill>
        <p:spPr>
          <a:xfrm flipH="false" flipV="false" rot="5400000">
            <a:off x="-1286334" y="1517372"/>
            <a:ext cx="5537767" cy="503053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997819" y="1595026"/>
            <a:ext cx="14118525" cy="520649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70384" y="559736"/>
            <a:ext cx="5805137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000000"/>
                </a:solidFill>
                <a:latin typeface="Agrandir Wide Medium Bold"/>
              </a:rPr>
              <a:t>Distributia ariilor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0384" y="7028812"/>
            <a:ext cx="16436176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Setul de date dispune de: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113.364 obiecte mici ( aria sub32x32)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66.488 obiecte medii ( aria intre 32x32 si 96x96)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14.674 obiecte mari( aria peste 96x96).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Din aceasta cauza nu va trebui sa modificam dimensiunea ancorelor predefinite pentru modelul pe care il vom folosi.</a:t>
            </a:r>
          </a:p>
          <a:p>
            <a:pPr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3617"/>
          <a:stretch>
            <a:fillRect/>
          </a:stretch>
        </p:blipFill>
        <p:spPr>
          <a:xfrm flipH="false" flipV="false" rot="5400000">
            <a:off x="-813027" y="-1251512"/>
            <a:ext cx="5537767" cy="503053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314050" y="2301569"/>
            <a:ext cx="12704009" cy="467968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95251" y="655983"/>
            <a:ext cx="5805137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000000"/>
                </a:solidFill>
                <a:latin typeface="Agrandir Wide Medium Bold"/>
              </a:rPr>
              <a:t>Distributia aspectului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8629" y="6598336"/>
            <a:ext cx="15690742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Setul de date dispune de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162.065 obiecte cu aspectul de 1:2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884 cu aspectul de 1:1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31.577 obiecte cu aspectul 2:1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Din aceasta cauza nu va trebui sa modificam aspectul ancorelor predefinite ale modelului pe care il vom folosi.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DAFXGg4P0Cg</dc:identifier>
  <dcterms:modified xsi:type="dcterms:W3CDTF">2011-08-01T06:04:30Z</dcterms:modified>
  <cp:revision>1</cp:revision>
  <dc:title>Final_project_Crisan_Sergiu</dc:title>
</cp:coreProperties>
</file>